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55" r:id="rId2"/>
    <p:sldId id="551" r:id="rId3"/>
    <p:sldId id="552" r:id="rId4"/>
    <p:sldId id="533" r:id="rId5"/>
    <p:sldId id="534" r:id="rId6"/>
    <p:sldId id="535" r:id="rId7"/>
    <p:sldId id="536" r:id="rId8"/>
    <p:sldId id="537" r:id="rId9"/>
    <p:sldId id="538" r:id="rId10"/>
    <p:sldId id="553" r:id="rId11"/>
    <p:sldId id="539" r:id="rId12"/>
    <p:sldId id="540" r:id="rId13"/>
    <p:sldId id="541" r:id="rId14"/>
    <p:sldId id="542" r:id="rId15"/>
    <p:sldId id="543" r:id="rId16"/>
    <p:sldId id="548" r:id="rId17"/>
    <p:sldId id="549" r:id="rId18"/>
    <p:sldId id="550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378E7-0B9B-481C-BC10-E411B1125D95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40786-1C3E-4C79-908C-CD43A31F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549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97CA123F-B2F2-475B-A98F-E613FE9AE85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5pPr>
            <a:lvl6pPr marL="2304128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6pPr>
            <a:lvl7pPr marL="2723060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7pPr>
            <a:lvl8pPr marL="3141993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8pPr>
            <a:lvl9pPr marL="3560925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fld id="{A2239988-F375-4E27-BEF3-9E86A4700D0C}" type="slidenum">
              <a:rPr lang="it-IT" altLang="it-IT" smtClean="0">
                <a:solidFill>
                  <a:srgbClr val="000000"/>
                </a:solidFill>
                <a:latin typeface="Noto Sans Regular" pitchFamily="32" charset="0"/>
              </a:rPr>
              <a:pPr/>
              <a:t>1</a:t>
            </a:fld>
            <a:endParaRPr lang="it-IT" altLang="it-IT">
              <a:solidFill>
                <a:srgbClr val="000000"/>
              </a:solidFill>
              <a:latin typeface="Noto Sans Regular" pitchFamily="32" charset="0"/>
            </a:endParaRPr>
          </a:p>
        </p:txBody>
      </p:sp>
      <p:sp>
        <p:nvSpPr>
          <p:cNvPr id="5123" name="Rectangle 1">
            <a:extLst>
              <a:ext uri="{FF2B5EF4-FFF2-40B4-BE49-F238E27FC236}">
                <a16:creationId xmlns:a16="http://schemas.microsoft.com/office/drawing/2014/main" id="{F907F9BB-0A9D-43B0-88BD-2CD24461FA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4FED1E40-341F-4657-B9C9-4CABA8B0FD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82" y="4714969"/>
            <a:ext cx="5438711" cy="44673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152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69CD0F-9E06-73DC-1848-04CD88635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500B3F9-9088-94D2-A332-A1CB5BF71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E7FC93-D821-FB04-981E-5C1D6CEAF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B62A3D-735C-1CC2-0692-97DA59BFA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67095B-76A8-FDC3-406F-909BDE90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51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68B1CE-43D3-917F-E4AD-1B64CE139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3B89C4A-0C49-74BE-ABBB-EC090CDE9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E9BF4C-88C4-1C2D-4234-C1AE3E556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CF7AC3-07D2-1975-409F-4B3D7DA3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CE6294-2A61-BFC7-01CF-3B9171A4A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56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6970FE9-E86B-0DC7-F60C-C092DA6CC0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1D7BA0C-2928-4318-C5DF-E7C89C6A9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C0B7D3-126A-B9C2-9334-85A737995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10C032-C6BE-7ACD-B1D7-26B86E47F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F0FCF8-2F48-A194-DE3F-A7104ABF4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1948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71681" y="3701631"/>
            <a:ext cx="10448640" cy="130363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6AE0B4E-1A0F-4B9C-AB81-CC0CFA975A8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792D5B-7E3A-436B-9457-04467BEF59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1C72E4-5398-4678-A8B2-927565DF59E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21583-8748-4A43-BCFC-FCCA8D613BFF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1291677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AB9068-3DAD-B41A-0FFB-800C23A4F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09CDE8-0EA2-D079-B675-1A5712450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E49A24-9089-D190-0569-28050724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E11037-FA71-8D8D-8758-878140A8F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F21593-56BF-5AF7-C432-9229BD71D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725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BABAC0-FB97-8FD4-AFD0-9255FDD48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C3A7F2-5FFE-3739-EE47-873FDCC0A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9F3B0B-FDED-B2ED-8E34-491B85AED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80FEA7-5EBF-D092-D955-53514CB3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4922E0-16EC-7BED-56E0-A737E6A3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762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F496F3-BDFC-CC9C-F2F5-09B1886A9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41DB66-CA51-338F-C9BD-31759EB3FC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0DE47FE-86E8-40B6-78E4-CE79042C2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0B9982-FBFC-99FF-2C87-05DC740C3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9F9886A-B619-BA1F-E981-E5E583B24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F91965-0096-7DC6-3FDC-C359D253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9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DB6BDF-D011-5AC5-5DF1-13E285501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B3A5C6-B274-D63B-DE9C-607A03CEF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E2B80F7-03CA-63AC-8E07-CD415962F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71F7E95-9F33-F61D-5C64-3CAEB68A7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96FFFEE-C287-E5BE-4D4C-3FAB1D3775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EFA127-9204-18B9-9D53-9A4A21C2B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831495C-937B-769B-BB3D-4677E62C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58153D7-BAAF-CDA5-897D-1D3F73607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10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C16CE3-FE54-9356-B434-F57E5FAE4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7B1A19D-E18B-C423-1C84-9A58F0BA2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B86A44-7FE6-C81D-3AF3-D7FB7FD2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250A792-91F7-A3CD-11F6-2F0769204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35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4C11979-6AC9-8B4A-022C-CF7C088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BF3B438-2E49-F38E-0842-2E5A68CB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B45B943-E2CF-7601-17CE-5BB686B55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4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14EB43-653B-9029-55F2-F2918C6E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07805D-F2E7-64E6-4C03-0286E1D3F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42BD156-6651-02A5-C330-317652730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D3A91C-59C2-1799-1E3E-12D6404D5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0737D4-FEEE-FE9A-5BA3-6CB5F080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0D16CB-E95B-C89B-9305-8B2134A2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35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42D5A2-A68F-BD3B-9335-6AF7429F4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CA2460E-3087-543D-28D9-C10103838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29EA98-F07E-A5EC-EFB0-2BC46506C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A8A9DE-4946-4556-678D-3C9CAE8F1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ABD191B-B7F3-7756-E8F3-60D4B5CE6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CE4293-4C2E-5F1A-7413-D2025973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85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5B31AB-0F1F-78B3-F7EB-6CE63AFFE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776EAF9-4564-05B1-6135-30D067AD0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89896B-A4E8-AAF8-0F55-545E46CDE0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D8B5C-CBD1-476B-A53C-3BFA0B02033E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B5A88D-3F2D-BD4E-4CCA-401AF880E9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13D177-E97E-D74F-130C-60F4CAB05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48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86482257-599B-4B5D-AEFB-8BAEBA2F1DA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88792" y="2649691"/>
            <a:ext cx="10014415" cy="3988172"/>
          </a:xfrm>
        </p:spPr>
        <p:txBody>
          <a:bodyPr vert="horz" lIns="91440" tIns="11059" rIns="91440" bIns="45720" rtlCol="0" anchor="ctr">
            <a:normAutofit fontScale="90000"/>
          </a:bodyPr>
          <a:lstStyle/>
          <a:p>
            <a:pPr algn="ctr">
              <a:tabLst>
                <a:tab pos="543339" algn="l"/>
                <a:tab pos="1086676" algn="l"/>
                <a:tab pos="1630015" algn="l"/>
                <a:tab pos="2173352" algn="l"/>
                <a:tab pos="2716691" algn="l"/>
                <a:tab pos="3260028" algn="l"/>
                <a:tab pos="3803367" algn="l"/>
                <a:tab pos="4346705" algn="l"/>
                <a:tab pos="4890043" algn="l"/>
                <a:tab pos="5433381" algn="l"/>
                <a:tab pos="5976719" algn="l"/>
                <a:tab pos="6520057" algn="l"/>
                <a:tab pos="7063395" algn="l"/>
                <a:tab pos="7606733" algn="l"/>
                <a:tab pos="8150072" algn="l"/>
                <a:tab pos="8693409" algn="l"/>
                <a:tab pos="9236748" algn="l"/>
                <a:tab pos="9780085" algn="l"/>
                <a:tab pos="10323424" algn="l"/>
              </a:tabLst>
            </a:pP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r>
              <a:rPr lang="it-IT" sz="3870" i="1" dirty="0">
                <a:solidFill>
                  <a:srgbClr val="FF0000"/>
                </a:solidFill>
              </a:rPr>
              <a:t> </a:t>
            </a: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i="1" dirty="0">
                <a:latin typeface="Arial" panose="020B0604020202020204" pitchFamily="34" charset="0"/>
                <a:cs typeface="Arial" panose="020B0604020202020204" pitchFamily="34" charset="0"/>
              </a:rPr>
              <a:t>contro</a:t>
            </a:r>
            <a:br>
              <a:rPr lang="it-IT" sz="31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100" dirty="0">
                <a:latin typeface="Arial" panose="020B0604020202020204" pitchFamily="34" charset="0"/>
                <a:cs typeface="Arial" panose="020B0604020202020204" pitchFamily="34" charset="0"/>
              </a:rPr>
              <a:t>Decreto Legge  30 aprile 2022 n. 36 su </a:t>
            </a:r>
            <a:br>
              <a:rPr lang="it-IT" sz="31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dirty="0">
                <a:latin typeface="Arial" panose="020B0604020202020204" pitchFamily="34" charset="0"/>
                <a:cs typeface="Arial" panose="020B0604020202020204" pitchFamily="34" charset="0"/>
              </a:rPr>
              <a:t>Reclutamento</a:t>
            </a:r>
            <a:r>
              <a:rPr lang="it-IT" sz="31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3100" b="1" dirty="0">
                <a:latin typeface="Arial" panose="020B0604020202020204" pitchFamily="34" charset="0"/>
                <a:cs typeface="Arial" panose="020B0604020202020204" pitchFamily="34" charset="0"/>
              </a:rPr>
              <a:t>Formazione in servizio incentivata e valutazione degli insegnanti</a:t>
            </a:r>
            <a:br>
              <a:rPr lang="it-IT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</a:t>
            </a: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Investimenti nel sistema d’istruzione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Rinnovo contrattuale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Stabilizzazione del personale</a:t>
            </a:r>
            <a:br>
              <a:rPr lang="it-IT" sz="31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1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r>
              <a:rPr lang="it-IT" sz="3870" i="1" dirty="0">
                <a:solidFill>
                  <a:srgbClr val="FF0000"/>
                </a:solidFill>
              </a:rPr>
              <a:t>											</a:t>
            </a:r>
            <a:br>
              <a:rPr lang="it-IT" sz="3870" i="1" dirty="0">
                <a:solidFill>
                  <a:srgbClr val="FF0000"/>
                </a:solidFill>
              </a:rPr>
            </a:br>
            <a:r>
              <a:rPr lang="it-IT" sz="3870" i="1" dirty="0">
                <a:solidFill>
                  <a:srgbClr val="FF0000"/>
                </a:solidFill>
              </a:rPr>
              <a:t>											</a:t>
            </a: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dirty="0">
                <a:solidFill>
                  <a:srgbClr val="FF0000"/>
                </a:solidFill>
              </a:rPr>
            </a:br>
            <a:br>
              <a:rPr lang="it-IT" dirty="0">
                <a:solidFill>
                  <a:srgbClr val="FF0000"/>
                </a:solidFill>
              </a:rPr>
            </a:br>
            <a:endParaRPr lang="it-IT" altLang="it-IT" sz="3870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BFAC8D2-FEC5-8811-1FEC-4A87AF870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750" y="339168"/>
            <a:ext cx="10295443" cy="917746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FD823840-3E2B-2D52-451B-50D09526FB49}"/>
              </a:ext>
            </a:extLst>
          </p:cNvPr>
          <p:cNvSpPr/>
          <p:nvPr/>
        </p:nvSpPr>
        <p:spPr>
          <a:xfrm>
            <a:off x="1951243" y="1425726"/>
            <a:ext cx="848645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Lunedì 30 maggio 2022</a:t>
            </a:r>
            <a:br>
              <a:rPr lang="it-IT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Sciopero della Scuola </a:t>
            </a:r>
            <a:endParaRPr lang="it-IT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30495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Finanziamenti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502727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le attività di tutoraggio del personale neo assunto in ruolo affidato a docenti delle scuole secondarie viene una spesa di 16,6 milioni per il 2022 e 50 milioni per gli anni successivi. </a:t>
            </a:r>
            <a:r>
              <a:rPr lang="it-IT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Tali spese sono fatte gravare sulla card docenti.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interviene sul fondo per la valorizzazione del personale docente </a:t>
            </a: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(art.1, comma 592, L.205/2017) prevedendo che, nelle more dell’aggiornamento contrattuale, una quota del 10% del fondo (300 milioni) vada al docente che garantisce la continuità didattica. </a:t>
            </a:r>
            <a:r>
              <a:rPr lang="it-IT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D.M. si stabiliscono in criteri per l’attribuzione delle risorse.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25BB929-D27A-57D4-2CC4-D2CB42571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538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Relazioni sindacali</a:t>
            </a: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488919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Sul decreto ministeriale che stabilirà i contenuti della formazione continua saranno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sentite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OO.SS.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Inoltre è rimessa alla contrattazione collettiva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definizione del numero di ore aggiuntive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docenti che partecipano ai percorsi formativi e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criteri del sistema di incentivazione.</a:t>
            </a:r>
            <a:endParaRPr lang="it-IT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132520F-1AFA-D2D4-BC49-8AB834013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85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prima applicazione (1)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4889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Nelle more dell’adozione del regolamento ministeriale e dell’aggiornamento contrattuale, i nuovi percorsi formativi e le modalità di attribuzione dell’elemento retributivo dovranno seguire le seguenti indicazioni vincolanti: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-il comitato di valutazione stabilisce l’elemento retributivo una tantum e i criteri di attribuzione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 criteri devono essere selettivi (a non più del 40 per cento di coloro che ne abbiano fatto richiesta)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-l’incentivazione retributiva non può essere </a:t>
            </a:r>
            <a:r>
              <a:rPr lang="it-IT" sz="217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regolata da </a:t>
            </a: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 di rotazione tra il personale interessato. La violazione di tale vincolo costituisce fonte di responsabilità dirigenziale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il comitato di valutazione può prevedere che la valutazione si svolga a seguito di un colloquio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-per l’orario aggiuntivo svolto dal docente in formazione, funzionale all’ampliamento dell’offerta formativa, è corrisposto comunque un compenso in misura forfetaria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012D4BB-2301-C31C-73AF-72E0EF00D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85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prima applicazione (2)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6609" y="1465602"/>
            <a:ext cx="11234216" cy="44889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docente che accede alla formazione continua incentivata, si immette in un percorso formativo di durate triennale che consta delle seguenti attività: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  <a:buAutoNum type="alphaLcParenR"/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aggiornamento delle competenze negli ambiti della pedagogia e delle metodologie e tecnologie didattiche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  <a:buAutoNum type="alphaLcParenR"/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contributo al miglioramento dell’offerta formativa della istituzione scolastica presso cui il docente presta servizio nelle modalità sopra delineate (progettazione, mentoring, tutoring, </a:t>
            </a:r>
            <a:r>
              <a:rPr lang="it-IT" sz="2177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ecc</a:t>
            </a: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acquisizione, secondo la scelta del docente, di contenuti specifici erogati dagli enti accreditati che a seconda della complessità possono avere un’estensione pluriennale (segue elenco)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sz="2177" dirty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it-IT" sz="1693" dirty="0">
                <a:latin typeface="Arial Narrow" panose="020B0606020202030204" pitchFamily="34" charset="0"/>
                <a:cs typeface="Times New Roman" panose="02020603050405020304" pitchFamily="18" charset="0"/>
              </a:rPr>
              <a:t>1.</a:t>
            </a:r>
            <a:r>
              <a:rPr lang="it-IT" sz="1693" dirty="0">
                <a:latin typeface="Arial Narrow" panose="020B0606020202030204" pitchFamily="34" charset="0"/>
              </a:rPr>
              <a:t>approfondimento dei contenuti specifici della disciplina di insegnamento; 2. strumenti e tecniche di progettazione-partecipazione a bandi nazionali ed europei; 3. governance della scuola: teoria e pratica; 4. leadership educativa; 5. staff e figure di sistema: formazione tecnico metodologica, socio-relazionale, strategica; 6. l’inclusione scolastica nella classe con alunni disabili; 7. continuità e strategie di orientamento formativo e lavorativo; 8. potenziamento delle competenze in ordine alla valutazione degli alunni; 9. profili applicativi del sistema nazionale di valutazione delle istituzioni scolastiche; 10. tecniche della didattica digitale)</a:t>
            </a:r>
            <a:endParaRPr lang="it-IT" sz="2177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6F8F8A9-19AD-ED1B-3D79-C672D963E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877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33934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prima applicazione (3)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2203" y="1859497"/>
            <a:ext cx="10882179" cy="4488919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attività di cui alle lettere a), b) e c sono svolte flessibilmente nell’ambito di ore aggiuntive. 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Nell’ambito del monte ore annuale complessivo di formazione incentivata, sono previste 15 ore per la scuola dell’infanzia e primaria e 30 ore per la scuola secondaria di primo e secondo grado, per percorsi formativi dedicati allo sviluppo della professionalità del docente. 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restanti ore sono dedicate ad attività di progettazione, mentoring, tutoring e coaching a supporto degli studenti nel raggiungimento di obiettivi scolastici specifici e di sperimentazione di nuove modalità didattiche.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70F9E34-39C6-E8CD-D243-957D6345A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907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78393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motivi della nostra contrarietà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0882179" cy="448891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</a:rPr>
              <a:t>FLC CGIL, CISL Scuola, UIL Scuola, SNALS </a:t>
            </a:r>
            <a:r>
              <a:rPr lang="it-IT" sz="2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Confsal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</a:rPr>
              <a:t> e GILDA </a:t>
            </a:r>
            <a:r>
              <a:rPr lang="it-IT" sz="2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Unams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</a:rPr>
              <a:t>chiamano la categoria alla mobilitazione contro l’invasione di campo operata dal Governo in materie come salario e carriera, che sono di esclusiva competenza della contrattazione.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latin typeface="Arial" panose="020B0604020202020204" pitchFamily="34" charset="0"/>
              </a:rPr>
              <a:t>Si introduce un sistema formativo centralistico ed eterodiretto sottraendolo alla scuola autonoma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alt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tratta di un provvedimento elaborato fuori da ogni sede di confronto, che introduce per decreto legge </a:t>
            </a:r>
            <a:r>
              <a:rPr lang="it-IT" alt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sistema premiale e competitivo che è divisivo della categoria e come tale del tutto inaccettabile.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alt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Decreto prevede che, a copertura delle misure di incentivazione della formazione, le risorse derivino dal taglio agli organici del personale (circa 10.000 cattedre) e  da una parte del bonus formazione docenti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</a:rPr>
              <a:t>Il sistema di reclutamento proposto è farraginoso, punitivo per i precari, e determinerà l’avvio di un nuovo mercato dei crediti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it-IT" altLang="en-US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F077471-DB6F-2F95-97D0-DB1830E2A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293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23948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Lunedì 30 maggio 2022: sciopero della scuola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0882179" cy="4488919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alt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questo, </a:t>
            </a: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FLC CGIL, CISL Scuola, UIL Scuola, Snals </a:t>
            </a:r>
            <a:r>
              <a:rPr lang="it-IT" altLang="en-US" sz="22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Confsal</a:t>
            </a: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Gilda </a:t>
            </a:r>
            <a:r>
              <a:rPr lang="it-IT" altLang="en-US" sz="22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Unams</a:t>
            </a: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alt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hanno proclamato lo sciopero del personale con i </a:t>
            </a: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seguenti obiettivi: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stralcio dal decreto </a:t>
            </a:r>
            <a:r>
              <a:rPr lang="it-IT" alt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tutte le materie di natura contrattuale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restituzione della formazione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di tutto il personale della scuola alla sfera di competenza dell’autonomia scolastica e del collegio docenti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modalità specifiche di reclutamento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e di stabilizzazione sui posti storicamente consolidati in organico di fatto che superino il precariato esistente, a partire dai precari con tre anni di servizio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modalità semplificate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, per chi vanta una consistente esperienza di lavoro, per l’accesso al ruolo e ai percorsi di abilitazione 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it-IT" sz="2177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it-IT" altLang="en-US" sz="2177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099EC4D-BA94-4905-F79A-204E4D873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92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23948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386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Lunedì</a:t>
            </a:r>
            <a: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maggio 2022: sciopero della scuola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0882179" cy="4488919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avvio immediato della trattativa per il rinnovo del Contratto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, scaduto da tre anni, essendo ormai iniziato un nuovo triennio contrattuale</a:t>
            </a:r>
            <a:endParaRPr lang="it-IT" sz="22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equiparazione retributiva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del personale della scuola agli altri dipendenti statali di pari qualifica e titolo di studio e il progressivo avvicinamento alla retribuzione dei colleghi europei </a:t>
            </a:r>
            <a:r>
              <a:rPr lang="it-IT" sz="2200" dirty="0">
                <a:latin typeface="Arial" panose="020B0604020202020204" pitchFamily="34" charset="0"/>
              </a:rPr>
              <a:t>implementando le risorse finanziarie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revisione degli attuali parametri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di 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attribuzione degli organici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alle scuole per il personale docente, educativo e ATA e attuazione degli impegni sulla riduzione del numero di alunni per classe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disciplina in sede di rinnovo del CCNL dei 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criteri per la mobilità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 con 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eliminazione di vincoli imposti per legge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Valorizzazione del lavoro Ata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(incremento fondi per revisione profili, concorso riservato per gli Assistenti Amministrativi Facenti funzione, concorso DSGA, liberazione delle segreteria dai compiti impropri, ricognizione posizione economiche, </a:t>
            </a:r>
            <a:r>
              <a:rPr lang="it-IT" sz="2200" dirty="0" err="1">
                <a:solidFill>
                  <a:srgbClr val="000000"/>
                </a:solidFill>
                <a:latin typeface="Arial" panose="020B0604020202020204" pitchFamily="34" charset="0"/>
              </a:rPr>
              <a:t>ecc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2177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it-IT" sz="2177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it-IT" altLang="en-US" sz="2177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246CB51-CB17-7C5F-7253-229BB5C99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27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1418" y="2380884"/>
            <a:ext cx="10515600" cy="1325563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pPr algn="ctr"/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5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53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246CB51-CB17-7C5F-7253-229BB5C99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262" y="707921"/>
            <a:ext cx="10515600" cy="937371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732C1F25-6818-EEA7-2AD5-3DD4E957804A}"/>
              </a:ext>
            </a:extLst>
          </p:cNvPr>
          <p:cNvSpPr/>
          <p:nvPr/>
        </p:nvSpPr>
        <p:spPr>
          <a:xfrm>
            <a:off x="1983335" y="2329265"/>
            <a:ext cx="82253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Lunedì 30 maggio 2022: </a:t>
            </a:r>
            <a:br>
              <a:rPr lang="it-IT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Sciopero della Scuola</a:t>
            </a:r>
            <a:endParaRPr lang="it-IT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148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269948"/>
            <a:ext cx="10515600" cy="672637"/>
          </a:xfrm>
        </p:spPr>
        <p:txBody>
          <a:bodyPr>
            <a:normAutofit fontScale="90000"/>
          </a:bodyPr>
          <a:lstStyle/>
          <a:p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I contenuti del provvedimento: Sistema di Reclutamento</a:t>
            </a:r>
            <a:br>
              <a:rPr lang="it-IT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2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4910" y="2095248"/>
            <a:ext cx="10882179" cy="320827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2419" b="1" dirty="0">
                <a:solidFill>
                  <a:srgbClr val="7030A0"/>
                </a:solidFill>
                <a:latin typeface="Arial" charset="0"/>
                <a:ea typeface="Calibri" pitchFamily="34" charset="0"/>
                <a:cs typeface="Arial" charset="0"/>
              </a:rPr>
              <a:t>II sistema di reclutamento sarà strutturato in 3 fasi: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2419" dirty="0">
                <a:latin typeface="Arial" charset="0"/>
                <a:ea typeface="Calibri" pitchFamily="34" charset="0"/>
                <a:cs typeface="Arial" charset="0"/>
              </a:rPr>
              <a:t>1.	percorso abilitante di formazione iniziale di 60 CFU/CFA, concluso da prova scritta e prova orale con lezione simulata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2419" dirty="0">
                <a:latin typeface="Arial" charset="0"/>
                <a:ea typeface="Calibri" pitchFamily="34" charset="0"/>
                <a:cs typeface="Arial" charset="0"/>
              </a:rPr>
              <a:t>2.	concorso pubblico nazionale, indetto su base regionale o interregionale con prova scritta, orale e valutazione dei titoli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2419" dirty="0">
                <a:latin typeface="Arial" charset="0"/>
                <a:ea typeface="Calibri" pitchFamily="34" charset="0"/>
                <a:cs typeface="Arial" charset="0"/>
              </a:rPr>
              <a:t>3.	periodo di prova in servizio di durata annuale, con test finale e valutazione conclusiva.</a:t>
            </a: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D14B273-6E18-22CF-6468-C0A25960D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282" y="60355"/>
            <a:ext cx="7017157" cy="62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76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011" y="1269948"/>
            <a:ext cx="11449986" cy="672637"/>
          </a:xfrm>
        </p:spPr>
        <p:txBody>
          <a:bodyPr>
            <a:normAutofit fontScale="90000"/>
          </a:bodyPr>
          <a:lstStyle/>
          <a:p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en-US" sz="2800" b="1" dirty="0">
                <a:solidFill>
                  <a:srgbClr val="7030A0"/>
                </a:solidFill>
                <a:latin typeface="Arial" charset="0"/>
                <a:cs typeface="Arial" charset="0"/>
              </a:rPr>
              <a:t>Precari con almeno 3 anni di servizio</a:t>
            </a:r>
            <a:br>
              <a:rPr lang="it-IT" altLang="en-US" sz="2800" dirty="0">
                <a:latin typeface="Arial" charset="0"/>
                <a:ea typeface="Calibri" pitchFamily="34" charset="0"/>
                <a:cs typeface="Arial" charset="0"/>
              </a:rPr>
            </a:br>
            <a:br>
              <a:rPr lang="it-IT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2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011" y="1942585"/>
            <a:ext cx="10882179" cy="4855059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4200" dirty="0">
                <a:latin typeface="Arial" charset="0"/>
                <a:ea typeface="Calibri" pitchFamily="34" charset="0"/>
                <a:cs typeface="Arial" charset="0"/>
              </a:rPr>
              <a:t>Docenti con 3 anni di servizio nelle scuole statali nei 5 precedenti privi di abilitazione: possono accedere al concorso senza abilitazione. Sono inseriti in una specifica graduatoria </a:t>
            </a:r>
            <a:r>
              <a:rPr lang="it-IT" altLang="en-US" sz="4200" dirty="0">
                <a:solidFill>
                  <a:srgbClr val="00B050"/>
                </a:solidFill>
                <a:latin typeface="Arial" charset="0"/>
                <a:ea typeface="Calibri" pitchFamily="34" charset="0"/>
                <a:cs typeface="Arial" charset="0"/>
              </a:rPr>
              <a:t>e</a:t>
            </a:r>
            <a:r>
              <a:rPr lang="it-IT" altLang="en-US" sz="4200" dirty="0">
                <a:latin typeface="Arial" charset="0"/>
                <a:ea typeface="Calibri" pitchFamily="34" charset="0"/>
                <a:cs typeface="Arial" charset="0"/>
              </a:rPr>
              <a:t> in subordine agli abilitati assunti ove, nel limite delle assunzioni annuali autorizzate, residuano posti vacanti e disponibili (art. 46 c. 1 lettera e DL 36/2022)).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4200" dirty="0">
                <a:latin typeface="Arial" charset="0"/>
                <a:ea typeface="Calibri" pitchFamily="34" charset="0"/>
                <a:cs typeface="Arial" charset="0"/>
              </a:rPr>
              <a:t>Assunzione per i docenti non abilitati con 3 anni negli ultimi 5 (art. 44 c. 1 lettera g)): sottoscrivono un contratto a TD al 31 agosto e acquisiscono 30 CFU/CFA del percorso di formazione iniziale con oneri a proprio carico. Se superano la prova finale del percorso di formazione abilitante (esame scritto + lezione simulata) conseguono l’abilitazione e stipulano il contratto a TI. Sono quindi sottoposti al periodo di prova, con test finale e valutazione  il cui superamento determina l’effettiva immissione in ruolo.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4200" dirty="0">
                <a:latin typeface="Arial" charset="0"/>
                <a:ea typeface="Calibri" pitchFamily="34" charset="0"/>
                <a:cs typeface="Arial" charset="0"/>
              </a:rPr>
              <a:t>Docenti con 3 anni di servizio nelle scuole statali nei 10 precedenti: è prevista una riserva di posti, pari al 30 per cento per ciascuna regione, classe di concorso e tipologia di posto (già prevista dall’art. 59 c. 10-bis DL 73/2021).  La  riserva  vale  in un'unica regione e per le classi di concorso o tipologie di posto per le quali il candidato abbia maturato un servizio di  almeno  un  anno scolastico. 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D14B273-6E18-22CF-6468-C0A25960D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282" y="60355"/>
            <a:ext cx="7017157" cy="62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79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077" y="1645343"/>
            <a:ext cx="10515600" cy="672637"/>
          </a:xfrm>
        </p:spPr>
        <p:txBody>
          <a:bodyPr>
            <a:normAutofit fontScale="90000"/>
          </a:bodyPr>
          <a:lstStyle/>
          <a:p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ormazione in servizio incentivata e valutazione degli insegnanti</a:t>
            </a:r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7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Decorrenza e durata della formazione degli insegnanti</a:t>
            </a:r>
            <a:br>
              <a:rPr lang="it-IT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2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3077" y="2643889"/>
            <a:ext cx="10882179" cy="130363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Dall’anno scolastico 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2023/2024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è introdotto un sistema di formazione e aggiornamento permanente dei docenti di ruolo articolato in percorsi di 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durata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almeno triennale</a:t>
            </a:r>
            <a:endParaRPr lang="it-IT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3820" indent="-483820" algn="ctr">
              <a:spcBef>
                <a:spcPts val="1512"/>
              </a:spcBef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6" name="Segnaposto contenuto 3">
            <a:extLst>
              <a:ext uri="{FF2B5EF4-FFF2-40B4-BE49-F238E27FC236}">
                <a16:creationId xmlns:a16="http://schemas.microsoft.com/office/drawing/2014/main" id="{7F41A949-61A2-0294-CC0F-FED4905C2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864" y="3295706"/>
            <a:ext cx="10882179" cy="1303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6451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10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1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6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it-IT" altLang="en-US" sz="2903" dirty="0">
              <a:solidFill>
                <a:schemeClr val="tx1"/>
              </a:solidFill>
              <a:latin typeface="Arial" charset="0"/>
              <a:ea typeface="Calibri" pitchFamily="34" charset="0"/>
              <a:cs typeface="Arial" charset="0"/>
            </a:endParaRPr>
          </a:p>
          <a:p>
            <a:pPr marL="483820" indent="-483820" algn="ctr" eaLnBrk="1" hangingPunct="1">
              <a:spcBef>
                <a:spcPts val="1512"/>
              </a:spcBef>
            </a:pPr>
            <a:endParaRPr lang="en-US" altLang="en-US" sz="2419" dirty="0">
              <a:solidFill>
                <a:schemeClr val="tx1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7" name="Segnaposto contenuto 3">
            <a:extLst>
              <a:ext uri="{FF2B5EF4-FFF2-40B4-BE49-F238E27FC236}">
                <a16:creationId xmlns:a16="http://schemas.microsoft.com/office/drawing/2014/main" id="{676E35E5-B7D2-58FC-A9C9-764CACDB9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864" y="3947523"/>
            <a:ext cx="10882179" cy="1303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6451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10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1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6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Accesso e partecipazione alle attività di formazione</a:t>
            </a:r>
            <a:endParaRPr lang="it-IT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L’accesso è su </a:t>
            </a:r>
            <a: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volontaria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diviene </a:t>
            </a:r>
            <a: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obbligatorio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i docenti immessi in ruolo in seguito all’adeguamento del contratto collettivo.</a:t>
            </a:r>
          </a:p>
          <a:p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partecipazione alle attività formative dei percorsi si svolge fuori dell’orario di insegnamento. </a:t>
            </a:r>
            <a:endParaRPr lang="it-IT" sz="2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percorsi di formazione e di aggiornamento hanno una durata almeno triennale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D14B273-6E18-22CF-6468-C0A25960D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705" y="241762"/>
            <a:ext cx="7545766" cy="67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03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04273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Scuola di Alta Formazione e i contenuti delle attività formative</a:t>
            </a: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29836"/>
            <a:ext cx="10882179" cy="478045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E’ istituita la Scuola di Alta Formazione del sistema nazionale pubblico di istruzione, dotata di autonomia amministrativa e contabile,  posta nell’ambito e sotto la vigilanza del Ministero dell’Istruzione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organi della Scuola: il Presidente, il Comitato di indirizzo e il Comitato scientifico internazionale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contenuti e la struttura dei percorsi di formazione sono definiti dalla 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Scuola di Alta formazione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 sistema nazionale pubblico di istruzione con il supporto dell’INVALSI e dell’INDIRE.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formazione dei docenti riguarderà prioritariamente 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metodologie didattiche innovative e le competenze linguistiche e digitali.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Scuola definirà anche le attività formative per 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professionali responsabili nell’ambito della scuola delle attività di progettazione e sperimentazione di nuove modalità didattiche 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 possono essere parte integrante dei percorsi formativi. Ogni autonomia scolastica individua le figure necessarie ai bisogni di innovazione previsti nel </a:t>
            </a:r>
            <a:r>
              <a:rPr lang="it-IT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Ptof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Rav e </a:t>
            </a:r>
            <a:r>
              <a:rPr lang="it-IT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PdM</a:t>
            </a:r>
            <a:endParaRPr lang="it-IT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Scuola dirige e indirizza anche le attività formative dei Ds, dei </a:t>
            </a:r>
            <a:r>
              <a:rPr lang="it-IT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Dsga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del personale ATA.</a:t>
            </a:r>
          </a:p>
          <a:p>
            <a:pPr marL="483820" indent="-483820" algn="ctr">
              <a:spcBef>
                <a:spcPts val="1512"/>
              </a:spcBef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2B1EC61-E085-4B0A-4A8F-19299115A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373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Attività integrative dei percorsi di formazione</a:t>
            </a: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4889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parte integrante dei percorsi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formazione anche attività di progettazione, mentoring, tutoring e coaching a supporto degli studenti nel raggiungimento di obiettivi scolastici specifici e attività di sperimentazione di nuove modalità didattiche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Queste attività si svolgono </a:t>
            </a:r>
            <a:r>
              <a:rPr lang="it-IT" sz="2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ore aggiuntive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rispetto a quelle di didattica ordinaria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definizione del numero di ore aggiuntive è </a:t>
            </a:r>
            <a:r>
              <a:rPr lang="it-IT" sz="2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rimesso alla contrattazione collettiva.</a:t>
            </a:r>
            <a:endParaRPr lang="it-IT" sz="2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Queste attività, ove funzionali all’ampliamento dell’offerta formativa, </a:t>
            </a:r>
            <a:r>
              <a:rPr lang="it-IT" sz="2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possono essere retribuite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 </a:t>
            </a:r>
            <a:r>
              <a:rPr lang="it-IT" sz="2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Fmof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misura forfetaria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endParaRPr lang="it-IT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3D23F88-1DC5-6793-D837-65352502B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635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Verifiche e valutazione dei percorsi formativi</a:t>
            </a: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488919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previste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verifiche intermedie annuali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nonché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 verifica finale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nella quale il docente dà dimostrazione di avere raggiunto un adeguato livello di formazione.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ciascun percorso di formazione sono previsti obiettivi specifici, comprensivi di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indicatori di performance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definiti dalla Scuola di Alta formazione e che sono declinati dalle singole istituzioni scolastiche secondo il proprio Piano triennale dell’offerta formativa.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verifiche intermedie e quella finale sono effettuate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 comitato per la valutazione dei docenti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(di cui all’art. 11 del </a:t>
            </a:r>
            <a:r>
              <a:rPr lang="it-IT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dlgs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n. 297/1994), integrato, nella verifica finale, da un dirigente tecnico o da un dirigente scolastico di un altro istituto scolastico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caso di mancato superamento, la verifica annuale o conclusiva può essere ripetuta l’anno successivo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314A3B4-6A16-EE6A-0156-A1F3FA8F2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27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Elemento retributivo una tantum</a:t>
            </a: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78045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 previsto un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elemento retributivo una tantum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carattere accessorio per i docenti di ruolo che abbiano conseguito una valutazione individuale positiva al termine del percorso formativo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 abbiano svolto ore aggiuntive non remunerate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le risorse del fondo per il miglioramento dell’offerta formativa.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Tale elemento retributivo viene attribuito in maniera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selettiva e non generalizzata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base a criteri da stabilire in sede di aggiornamento contrattuale (in prima applicazione a non più del 40% di coloro che ne abbiano fatto richiesta).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Resta ferma la progressione salariale di anzianità.</a:t>
            </a:r>
            <a:endParaRPr lang="it-IT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51A7C7D-4E72-EC2B-0D41-0BC6A327B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95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Finanziamenti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502727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E’ istituito un Fondo per l’incentivo alla formazione la cui dotazione è pari a 20 milioni di euro nel 2026 fino ad arrivare a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387 milioni di e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uro a decorrere dall’anno 2031.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Agli oneri si provvede mediante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riduzione dell’organico di diritto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effettuato a partire dall’anno scolastico 2026/27 e fino al 2030/31 in via prioritaria al contingente annuale di posti di organico per il potenziamento (?) dell’offerta formativa (complessivamente 9.600 posti).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Agli oneri necessari per la erogazione delle attività di formazione, pari a 43,8 mln, nell’immediato si provvederà anche con risorse del PNRR e dal 2028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riducendo il fondo destinato alla card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la formazione dei docenti (di cui all’art.1, c.123, della L.107/2015).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Dallo stesso fondo (card docenti) si attingono 2 mln di euro per finanziare la Scuola di Alta formazione a partire dal 2027, mentre per i primi anni si utilizzeranno le risorse del PNRR.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25BB929-D27A-57D4-2CC4-D2CB42571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36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2346</Words>
  <Application>Microsoft Office PowerPoint</Application>
  <PresentationFormat>Widescreen</PresentationFormat>
  <Paragraphs>88</Paragraphs>
  <Slides>18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6" baseType="lpstr">
      <vt:lpstr>Arial</vt:lpstr>
      <vt:lpstr>Arial Black</vt:lpstr>
      <vt:lpstr>Arial Narrow</vt:lpstr>
      <vt:lpstr>Calibri</vt:lpstr>
      <vt:lpstr>Calibri Light</vt:lpstr>
      <vt:lpstr>Noto Sans Regular</vt:lpstr>
      <vt:lpstr>Times New Roman</vt:lpstr>
      <vt:lpstr>Tema di Office</vt:lpstr>
      <vt:lpstr>                       contro  Decreto Legge  30 aprile 2022 n. 36 su  Reclutamento - Formazione in servizio incentivata e valutazione degli insegnanti per  Investimenti nel sistema d’istruzione Rinnovo contrattuale Stabilizzazione del personale                                           </vt:lpstr>
      <vt:lpstr>  I contenuti del provvedimento: Sistema di Reclutamento   </vt:lpstr>
      <vt:lpstr>   Precari con almeno 3 anni di servizio    </vt:lpstr>
      <vt:lpstr>  Formazione in servizio incentivata e valutazione degli insegnanti  Decorrenza e durata della formazione degli insegnanti  </vt:lpstr>
      <vt:lpstr>  La Scuola di Alta Formazione e i contenuti delle attività formative  </vt:lpstr>
      <vt:lpstr>   Attività integrative dei percorsi di formazione   </vt:lpstr>
      <vt:lpstr>   Verifiche e valutazione dei percorsi formativi   </vt:lpstr>
      <vt:lpstr>    Elemento retributivo una tantum    </vt:lpstr>
      <vt:lpstr>    Finanziamenti    </vt:lpstr>
      <vt:lpstr>    Finanziamenti    </vt:lpstr>
      <vt:lpstr>    Relazioni sindacali    </vt:lpstr>
      <vt:lpstr>     In prima applicazione (1)     </vt:lpstr>
      <vt:lpstr>     In prima applicazione (2)     </vt:lpstr>
      <vt:lpstr>     In prima applicazione (3)     </vt:lpstr>
      <vt:lpstr>     I motivi della nostra contrarietà     </vt:lpstr>
      <vt:lpstr>     Lunedì 30 maggio 2022: sciopero della scuola     </vt:lpstr>
      <vt:lpstr>     Lunedì 30 maggio 2022: sciopero della scuola     </vt:lpstr>
      <vt:lpstr>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Formazione in servizio incentivata e valutazione degli insegnanti  dal DECRETO-LEGGE  30 aprile 2022 n. 36 -art. 44</dc:title>
  <dc:creator>User</dc:creator>
  <cp:lastModifiedBy>Teresa De Dominicis</cp:lastModifiedBy>
  <cp:revision>15</cp:revision>
  <dcterms:created xsi:type="dcterms:W3CDTF">2022-05-09T08:02:41Z</dcterms:created>
  <dcterms:modified xsi:type="dcterms:W3CDTF">2022-05-23T07:45:15Z</dcterms:modified>
</cp:coreProperties>
</file>